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72" r:id="rId5"/>
    <p:sldId id="261" r:id="rId6"/>
    <p:sldId id="273" r:id="rId7"/>
    <p:sldId id="262" r:id="rId8"/>
    <p:sldId id="275" r:id="rId9"/>
    <p:sldId id="266" r:id="rId10"/>
    <p:sldId id="276" r:id="rId11"/>
    <p:sldId id="267" r:id="rId12"/>
    <p:sldId id="277" r:id="rId13"/>
    <p:sldId id="263" r:id="rId14"/>
    <p:sldId id="268" r:id="rId15"/>
    <p:sldId id="270" r:id="rId16"/>
    <p:sldId id="271" r:id="rId17"/>
    <p:sldId id="269" r:id="rId18"/>
    <p:sldId id="264" r:id="rId19"/>
    <p:sldId id="265" r:id="rId20"/>
    <p:sldId id="278" r:id="rId21"/>
    <p:sldId id="279" r:id="rId22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8" autoAdjust="0"/>
  </p:normalViewPr>
  <p:slideViewPr>
    <p:cSldViewPr>
      <p:cViewPr varScale="1">
        <p:scale>
          <a:sx n="107" d="100"/>
          <a:sy n="107" d="100"/>
        </p:scale>
        <p:origin x="-172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Kliknite sem a upravte štýl predlohy podnadpisov.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D23AC-BE8B-4C8F-926D-41FC65207DC9}" type="datetimeFigureOut">
              <a:rPr lang="sk-SK" smtClean="0"/>
              <a:pPr/>
              <a:t>13.4.2011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5666C-C9FC-4377-87BA-FC87C5A6B8D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D23AC-BE8B-4C8F-926D-41FC65207DC9}" type="datetimeFigureOut">
              <a:rPr lang="sk-SK" smtClean="0"/>
              <a:pPr/>
              <a:t>13.4.2011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5666C-C9FC-4377-87BA-FC87C5A6B8D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D23AC-BE8B-4C8F-926D-41FC65207DC9}" type="datetimeFigureOut">
              <a:rPr lang="sk-SK" smtClean="0"/>
              <a:pPr/>
              <a:t>13.4.2011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5666C-C9FC-4377-87BA-FC87C5A6B8D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D23AC-BE8B-4C8F-926D-41FC65207DC9}" type="datetimeFigureOut">
              <a:rPr lang="sk-SK" smtClean="0"/>
              <a:pPr/>
              <a:t>13.4.2011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5666C-C9FC-4377-87BA-FC87C5A6B8D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D23AC-BE8B-4C8F-926D-41FC65207DC9}" type="datetimeFigureOut">
              <a:rPr lang="sk-SK" smtClean="0"/>
              <a:pPr/>
              <a:t>13.4.2011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5666C-C9FC-4377-87BA-FC87C5A6B8D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D23AC-BE8B-4C8F-926D-41FC65207DC9}" type="datetimeFigureOut">
              <a:rPr lang="sk-SK" smtClean="0"/>
              <a:pPr/>
              <a:t>13.4.2011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5666C-C9FC-4377-87BA-FC87C5A6B8D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D23AC-BE8B-4C8F-926D-41FC65207DC9}" type="datetimeFigureOut">
              <a:rPr lang="sk-SK" smtClean="0"/>
              <a:pPr/>
              <a:t>13.4.2011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5666C-C9FC-4377-87BA-FC87C5A6B8D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D23AC-BE8B-4C8F-926D-41FC65207DC9}" type="datetimeFigureOut">
              <a:rPr lang="sk-SK" smtClean="0"/>
              <a:pPr/>
              <a:t>13.4.2011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5666C-C9FC-4377-87BA-FC87C5A6B8D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D23AC-BE8B-4C8F-926D-41FC65207DC9}" type="datetimeFigureOut">
              <a:rPr lang="sk-SK" smtClean="0"/>
              <a:pPr/>
              <a:t>13.4.2011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5666C-C9FC-4377-87BA-FC87C5A6B8D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D23AC-BE8B-4C8F-926D-41FC65207DC9}" type="datetimeFigureOut">
              <a:rPr lang="sk-SK" smtClean="0"/>
              <a:pPr/>
              <a:t>13.4.2011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5666C-C9FC-4377-87BA-FC87C5A6B8D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D23AC-BE8B-4C8F-926D-41FC65207DC9}" type="datetimeFigureOut">
              <a:rPr lang="sk-SK" smtClean="0"/>
              <a:pPr/>
              <a:t>13.4.2011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5666C-C9FC-4377-87BA-FC87C5A6B8D4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D23AC-BE8B-4C8F-926D-41FC65207DC9}" type="datetimeFigureOut">
              <a:rPr lang="sk-SK" smtClean="0"/>
              <a:pPr/>
              <a:t>13.4.2011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5666C-C9FC-4377-87BA-FC87C5A6B8D4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57158" y="357166"/>
            <a:ext cx="5072098" cy="6143668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Ctihodný Šimon </a:t>
            </a:r>
            <a:r>
              <a:rPr lang="cs-CZ" sz="6000" b="1" dirty="0" err="1" smtClean="0"/>
              <a:t>Srugi</a:t>
            </a:r>
            <a:r>
              <a:rPr lang="cs-CZ" sz="6000" b="1" dirty="0" smtClean="0"/>
              <a:t/>
            </a:r>
            <a:br>
              <a:rPr lang="cs-CZ" sz="6000" b="1" dirty="0" smtClean="0"/>
            </a:br>
            <a:r>
              <a:rPr lang="cs-CZ" sz="6000" b="1" dirty="0"/>
              <a:t/>
            </a:r>
            <a:br>
              <a:rPr lang="cs-CZ" sz="6000" b="1" dirty="0"/>
            </a:br>
            <a:r>
              <a:rPr lang="cs-CZ" sz="2700" b="1" dirty="0" smtClean="0"/>
              <a:t>15.4. 1877 – 27.11.1943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sz="3200" i="1" dirty="0" smtClean="0"/>
              <a:t>Narodil sa v </a:t>
            </a:r>
            <a:r>
              <a:rPr lang="cs-CZ" sz="3200" i="1" dirty="0" err="1" smtClean="0"/>
              <a:t>krajine</a:t>
            </a:r>
            <a:r>
              <a:rPr lang="cs-CZ" sz="3200" i="1" dirty="0" smtClean="0"/>
              <a:t> Pána </a:t>
            </a:r>
            <a:r>
              <a:rPr lang="cs-CZ" sz="3200" i="1" dirty="0" err="1" smtClean="0"/>
              <a:t>Ježiša</a:t>
            </a:r>
            <a:r>
              <a:rPr lang="cs-CZ" sz="3200" i="1" dirty="0" smtClean="0"/>
              <a:t> – stal sa </a:t>
            </a:r>
            <a:r>
              <a:rPr lang="cs-CZ" sz="3200" i="1" dirty="0" err="1" smtClean="0"/>
              <a:t>sluhom</a:t>
            </a:r>
            <a:r>
              <a:rPr lang="cs-CZ" sz="3200" i="1" dirty="0" smtClean="0"/>
              <a:t> </a:t>
            </a:r>
            <a:r>
              <a:rPr lang="cs-CZ" sz="3200" i="1" dirty="0" err="1" smtClean="0"/>
              <a:t>všetkých</a:t>
            </a:r>
            <a:r>
              <a:rPr lang="cs-CZ" sz="3200" i="1" dirty="0" smtClean="0"/>
              <a:t>!</a:t>
            </a:r>
            <a:endParaRPr lang="sk-SK" sz="3200" i="1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5199" t="1961" b="3922"/>
          <a:stretch>
            <a:fillRect/>
          </a:stretch>
        </p:blipFill>
        <p:spPr bwMode="auto">
          <a:xfrm>
            <a:off x="5357818" y="1500174"/>
            <a:ext cx="2930897" cy="3857652"/>
          </a:xfrm>
          <a:prstGeom prst="rect">
            <a:avLst/>
          </a:prstGeom>
          <a:ln w="762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60748"/>
            <a:ext cx="8229600" cy="4536504"/>
          </a:xfrm>
        </p:spPr>
        <p:txBody>
          <a:bodyPr/>
          <a:lstStyle/>
          <a:p>
            <a:r>
              <a:rPr lang="sk-SK" dirty="0" err="1" smtClean="0"/>
              <a:t>Simaan</a:t>
            </a:r>
            <a:r>
              <a:rPr lang="sk-SK" dirty="0" smtClean="0"/>
              <a:t> (Šimon) </a:t>
            </a:r>
            <a:r>
              <a:rPr lang="sk-SK" dirty="0" err="1" smtClean="0"/>
              <a:t>Srugi</a:t>
            </a:r>
            <a:r>
              <a:rPr lang="sk-SK" dirty="0" smtClean="0"/>
              <a:t> sa narodil 15. 4. 1877 v Nazarete </a:t>
            </a:r>
          </a:p>
          <a:p>
            <a:r>
              <a:rPr lang="sk-SK" dirty="0" smtClean="0"/>
              <a:t>10. 5. 1877 prijal v Nazarete sviatosť krstu</a:t>
            </a:r>
          </a:p>
          <a:p>
            <a:r>
              <a:rPr lang="sk-SK" dirty="0" smtClean="0"/>
              <a:t>Ako 3-ročnému mu v priebehu troch mesiacov zomierajú rodičia</a:t>
            </a:r>
          </a:p>
          <a:p>
            <a:r>
              <a:rPr lang="sk-SK" dirty="0" smtClean="0"/>
              <a:t>ujíma sa ho stará mama</a:t>
            </a:r>
          </a:p>
          <a:p>
            <a:r>
              <a:rPr lang="sk-SK" dirty="0" smtClean="0"/>
              <a:t>V roku 1888 prichádza Šimon do domova v Betleheme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4381" y="1564852"/>
            <a:ext cx="7215238" cy="3728297"/>
          </a:xfrm>
          <a:prstGeom prst="rect">
            <a:avLst/>
          </a:prstGeom>
          <a:ln w="762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Nadpis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Betlehem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2"/>
          <p:cNvSpPr txBox="1">
            <a:spLocks/>
          </p:cNvSpPr>
          <p:nvPr/>
        </p:nvSpPr>
        <p:spPr>
          <a:xfrm>
            <a:off x="457200" y="1664804"/>
            <a:ext cx="8229600" cy="352839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 roku 1894 vstupuje do rehoľnej školy - sirotinca v 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Beit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Gemal</a:t>
            </a:r>
            <a:endParaRPr kumimoji="0" lang="sk-SK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sk-SK" sz="3200" dirty="0" smtClean="0"/>
              <a:t>Noviciát absolvuje v roku 1895 v </a:t>
            </a:r>
            <a:r>
              <a:rPr lang="sk-SK" sz="3200" dirty="0" err="1" smtClean="0"/>
              <a:t>Cremisane</a:t>
            </a:r>
            <a:r>
              <a:rPr lang="sk-SK" sz="3200" dirty="0" smtClean="0"/>
              <a:t> 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sk-SK" sz="3200" dirty="0" smtClean="0"/>
              <a:t>Ako 19 ročný sa stáva saleziánom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sk-SK" sz="3200" dirty="0" smtClean="0"/>
              <a:t>Dostáva poslušnosť do </a:t>
            </a:r>
            <a:r>
              <a:rPr lang="sk-SK" sz="3200" dirty="0" err="1" smtClean="0"/>
              <a:t>Beit</a:t>
            </a:r>
            <a:r>
              <a:rPr lang="sk-SK" sz="3200" dirty="0" smtClean="0"/>
              <a:t> </a:t>
            </a:r>
            <a:r>
              <a:rPr lang="sk-SK" sz="3200" dirty="0" err="1" smtClean="0"/>
              <a:t>Gemalu</a:t>
            </a:r>
            <a:r>
              <a:rPr lang="sk-SK" sz="3200" dirty="0" smtClean="0"/>
              <a:t>, kde prežije celý svoj život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endParaRPr kumimoji="0" lang="sk-SK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857364"/>
            <a:ext cx="7143800" cy="3789420"/>
          </a:xfrm>
          <a:prstGeom prst="rect">
            <a:avLst/>
          </a:prstGeom>
          <a:ln w="762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Nadpis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Beit</a:t>
            </a:r>
            <a:r>
              <a:rPr kumimoji="0" lang="sk-SK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sk-SK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Gemal</a:t>
            </a:r>
            <a:endParaRPr kumimoji="0" lang="sk-SK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 txBox="1">
            <a:spLocks/>
          </p:cNvSpPr>
          <p:nvPr/>
        </p:nvSpPr>
        <p:spPr>
          <a:xfrm>
            <a:off x="457200" y="836712"/>
            <a:ext cx="8229600" cy="5184576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sk-SK" sz="3200" dirty="0" smtClean="0"/>
              <a:t>Šimon bol krehkej postavy, no mal pevnú vôľu, bol tichý, no prívetivý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sk-SK" sz="3200" dirty="0" smtClean="0"/>
              <a:t>Poverili ho mnohými vecami, ktoré sa zdali nezlučiteľné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sk-SK" sz="3200" dirty="0" smtClean="0"/>
              <a:t>Miništroval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sk-SK" sz="3200" dirty="0" smtClean="0"/>
              <a:t> viedol meditáciu saleziánov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sk-SK" sz="3200" dirty="0" smtClean="0"/>
              <a:t>dozeral na chlapcov – siroty v kostole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sk-SK" sz="3200" dirty="0" smtClean="0"/>
              <a:t>v škole bol ich učiteľom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sk-SK" sz="3200" dirty="0" smtClean="0"/>
              <a:t> pripravoval deti na 1. sv. prijímanie,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485899"/>
            <a:ext cx="7143800" cy="4670946"/>
          </a:xfrm>
          <a:prstGeom prst="rect">
            <a:avLst/>
          </a:prstGeom>
          <a:ln w="762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S </a:t>
            </a:r>
            <a:r>
              <a:rPr lang="sk-SK" sz="3600" b="1" dirty="0" err="1" smtClean="0"/>
              <a:t>prvoprijimajúcimi</a:t>
            </a:r>
            <a:endParaRPr lang="sk-SK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2"/>
          <p:cNvSpPr txBox="1">
            <a:spLocks/>
          </p:cNvSpPr>
          <p:nvPr/>
        </p:nvSpPr>
        <p:spPr>
          <a:xfrm>
            <a:off x="457200" y="2006842"/>
            <a:ext cx="8229600" cy="2844316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endParaRPr kumimoji="0" lang="sk-SK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obsahu 2"/>
          <p:cNvSpPr txBox="1">
            <a:spLocks/>
          </p:cNvSpPr>
          <p:nvPr/>
        </p:nvSpPr>
        <p:spPr>
          <a:xfrm>
            <a:off x="609600" y="2159242"/>
            <a:ext cx="8229600" cy="2844316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sk-SK" sz="3200" dirty="0" smtClean="0"/>
              <a:t>mal na starosti malý obchod, kde tamojší sedliaci kupovali to najnutnejšie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sk-SK" sz="3200" dirty="0" smtClean="0"/>
              <a:t> bol ošetrovateľom chorých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sk-SK" sz="3200" dirty="0" smtClean="0"/>
              <a:t>mal na starosti pečenie chleba a dozeral na jediný mlyn na okolí</a:t>
            </a:r>
            <a:endParaRPr kumimoji="0" lang="sk-SK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571624"/>
            <a:ext cx="7143800" cy="4366900"/>
          </a:xfrm>
          <a:prstGeom prst="rect">
            <a:avLst/>
          </a:prstGeom>
          <a:ln w="762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Nadpis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Mlyn</a:t>
            </a:r>
            <a:endParaRPr kumimoji="0" lang="sk-SK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sahu 2"/>
          <p:cNvSpPr txBox="1">
            <a:spLocks/>
          </p:cNvSpPr>
          <p:nvPr/>
        </p:nvSpPr>
        <p:spPr>
          <a:xfrm>
            <a:off x="609600" y="1930025"/>
            <a:ext cx="8229600" cy="2997950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sk-SK" sz="3200" dirty="0" smtClean="0"/>
              <a:t>Šimon sa postupne stáva ošetrovateľom všetkých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sk-SK" sz="3200" dirty="0" smtClean="0"/>
              <a:t>Pracoval s injekciami, mastičkami a liekmi s bylín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sk-SK" sz="3200" dirty="0" smtClean="0"/>
              <a:t>Denne k nemu prichádzalo asi 100 chorých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endParaRPr kumimoji="0" lang="sk-SK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504950"/>
            <a:ext cx="7143800" cy="4617752"/>
          </a:xfrm>
          <a:prstGeom prst="rect">
            <a:avLst/>
          </a:prstGeom>
          <a:ln w="762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Nadpis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 chorými</a:t>
            </a:r>
            <a:endParaRPr kumimoji="0" lang="sk-SK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 txBox="1">
            <a:spLocks/>
          </p:cNvSpPr>
          <p:nvPr/>
        </p:nvSpPr>
        <p:spPr>
          <a:xfrm>
            <a:off x="609600" y="2211461"/>
            <a:ext cx="8229600" cy="2435079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sk-SK" sz="3200" dirty="0" smtClean="0"/>
              <a:t>V októbri 1943 ho kašeľ a astma uväznili v jeho izbičke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sk-SK" sz="3200" dirty="0" smtClean="0"/>
              <a:t>Zomrel sám vo svojej izbe v noci z 26. na 27. novembra 1943</a:t>
            </a:r>
            <a:endParaRPr kumimoji="0" lang="sk-SK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967659"/>
            <a:ext cx="7143800" cy="4961671"/>
          </a:xfrm>
          <a:prstGeom prst="rect">
            <a:avLst/>
          </a:prstGeom>
          <a:ln w="762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Nadpis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Jeho izbička</a:t>
            </a:r>
            <a:endParaRPr kumimoji="0" lang="sk-SK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404938"/>
            <a:ext cx="7143799" cy="4811592"/>
          </a:xfrm>
          <a:prstGeom prst="rect">
            <a:avLst/>
          </a:prstGeom>
          <a:ln w="762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Nadpis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Kostol Sv. Štefana</a:t>
            </a:r>
            <a:endParaRPr kumimoji="0" lang="sk-SK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428736"/>
            <a:ext cx="7143800" cy="4766272"/>
          </a:xfrm>
          <a:prstGeom prst="rect">
            <a:avLst/>
          </a:prstGeom>
          <a:ln w="762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Nadpis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sk-SK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Saleziáni</a:t>
            </a:r>
            <a:r>
              <a:rPr kumimoji="0" lang="sk-SK" sz="3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- </a:t>
            </a:r>
            <a:r>
              <a:rPr lang="sk-SK" sz="3600" b="1" dirty="0" smtClean="0">
                <a:latin typeface="+mj-lt"/>
                <a:ea typeface="+mj-ea"/>
                <a:cs typeface="+mj-cs"/>
              </a:rPr>
              <a:t>A</a:t>
            </a:r>
            <a:r>
              <a:rPr kumimoji="0" lang="sk-SK" sz="3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rabi </a:t>
            </a:r>
            <a:r>
              <a:rPr lang="sk-SK" sz="2400" b="1" dirty="0" smtClean="0"/>
              <a:t>(r. 1931)</a:t>
            </a:r>
            <a:r>
              <a:rPr kumimoji="0" lang="sk-SK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</a:t>
            </a:r>
            <a:endParaRPr kumimoji="0" lang="sk-SK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619249"/>
            <a:ext cx="7143800" cy="4228418"/>
          </a:xfrm>
          <a:prstGeom prst="rect">
            <a:avLst/>
          </a:prstGeom>
          <a:ln w="762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Nadpis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 Don </a:t>
            </a:r>
            <a:r>
              <a:rPr kumimoji="0" lang="sk-SK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Tironem</a:t>
            </a:r>
            <a:r>
              <a:rPr kumimoji="0" lang="sk-SK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sk-SK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(r. 1937)</a:t>
            </a:r>
            <a:endParaRPr kumimoji="0" lang="sk-SK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657349"/>
            <a:ext cx="7143800" cy="4139398"/>
          </a:xfrm>
          <a:prstGeom prst="rect">
            <a:avLst/>
          </a:prstGeom>
          <a:ln w="762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Nadpis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Saleziáni</a:t>
            </a:r>
            <a:r>
              <a:rPr kumimoji="0" lang="sk-SK" sz="3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 chlapci </a:t>
            </a:r>
            <a:r>
              <a:rPr kumimoji="0" lang="sk-SK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(r. 1942)</a:t>
            </a:r>
            <a:endParaRPr kumimoji="0" lang="sk-SK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381124"/>
            <a:ext cx="7143800" cy="4860496"/>
          </a:xfrm>
          <a:prstGeom prst="rect">
            <a:avLst/>
          </a:prstGeom>
          <a:ln w="762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Nadpis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3600" b="1" dirty="0" smtClean="0">
                <a:latin typeface="+mj-lt"/>
                <a:ea typeface="+mj-ea"/>
                <a:cs typeface="+mj-cs"/>
              </a:rPr>
              <a:t>Zakončenie informačného procesu v Jeruzaleme </a:t>
            </a:r>
            <a:r>
              <a:rPr lang="sk-SK" sz="2400" b="1" dirty="0" smtClean="0">
                <a:latin typeface="+mj-lt"/>
                <a:ea typeface="+mj-ea"/>
                <a:cs typeface="+mj-cs"/>
              </a:rPr>
              <a:t>(28.11.1966)</a:t>
            </a:r>
            <a:endParaRPr kumimoji="0" lang="sk-SK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585913"/>
            <a:ext cx="7143799" cy="4466317"/>
          </a:xfrm>
          <a:prstGeom prst="rect">
            <a:avLst/>
          </a:prstGeom>
          <a:ln w="762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Nadpis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3600" b="1" dirty="0" smtClean="0">
                <a:latin typeface="+mj-lt"/>
                <a:ea typeface="+mj-ea"/>
                <a:cs typeface="+mj-cs"/>
              </a:rPr>
              <a:t>Zakončenie apoštolského procesu v </a:t>
            </a:r>
            <a:r>
              <a:rPr lang="sk-SK" sz="3600" b="1" smtClean="0">
                <a:latin typeface="+mj-lt"/>
                <a:ea typeface="+mj-ea"/>
                <a:cs typeface="+mj-cs"/>
              </a:rPr>
              <a:t>Jeruzaleme </a:t>
            </a:r>
            <a:r>
              <a:rPr lang="sk-SK" sz="2400" b="1" smtClean="0">
                <a:latin typeface="+mj-lt"/>
                <a:ea typeface="+mj-ea"/>
                <a:cs typeface="+mj-cs"/>
              </a:rPr>
              <a:t>(6.12.1983)</a:t>
            </a:r>
            <a:endParaRPr kumimoji="0" lang="sk-SK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179512" y="404664"/>
            <a:ext cx="8780352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1400" b="1" dirty="0" smtClean="0"/>
              <a:t>Životopis</a:t>
            </a:r>
          </a:p>
          <a:p>
            <a:pPr algn="ctr"/>
            <a:endParaRPr lang="sk-SK" sz="1400" b="1" dirty="0" smtClean="0"/>
          </a:p>
          <a:p>
            <a:pPr algn="ctr"/>
            <a:r>
              <a:rPr lang="sk-SK" sz="1400" dirty="0" err="1" smtClean="0"/>
              <a:t>Simaan</a:t>
            </a:r>
            <a:r>
              <a:rPr lang="sk-SK" sz="1400" dirty="0" smtClean="0"/>
              <a:t> </a:t>
            </a:r>
            <a:r>
              <a:rPr lang="sk-SK" sz="1400" dirty="0" smtClean="0"/>
              <a:t>(Šimon) </a:t>
            </a:r>
            <a:r>
              <a:rPr lang="sk-SK" sz="1400" dirty="0" err="1" smtClean="0"/>
              <a:t>Srugi</a:t>
            </a:r>
            <a:r>
              <a:rPr lang="sk-SK" sz="1400" dirty="0" smtClean="0"/>
              <a:t> sa narodil 15. 4. 1877 v Nazarete rodičom </a:t>
            </a:r>
            <a:r>
              <a:rPr lang="sk-SK" sz="1400" dirty="0" err="1" smtClean="0"/>
              <a:t>Aazarovi</a:t>
            </a:r>
            <a:r>
              <a:rPr lang="sk-SK" sz="1400" dirty="0" smtClean="0"/>
              <a:t> a </a:t>
            </a:r>
            <a:r>
              <a:rPr lang="sk-SK" sz="1400" dirty="0" err="1" smtClean="0"/>
              <a:t>Dalleh</a:t>
            </a:r>
            <a:r>
              <a:rPr lang="sk-SK" sz="1400" dirty="0" smtClean="0"/>
              <a:t> </a:t>
            </a:r>
            <a:r>
              <a:rPr lang="sk-SK" sz="1400" dirty="0" err="1" smtClean="0"/>
              <a:t>a</a:t>
            </a:r>
            <a:r>
              <a:rPr lang="sk-SK" sz="1400" dirty="0" smtClean="0"/>
              <a:t> </a:t>
            </a:r>
            <a:r>
              <a:rPr lang="sk-SK" sz="1400" dirty="0" smtClean="0"/>
              <a:t>10. 5. 1877 prijal v Nazarete </a:t>
            </a:r>
            <a:endParaRPr lang="sk-SK" sz="1400" dirty="0" smtClean="0"/>
          </a:p>
          <a:p>
            <a:pPr algn="ctr"/>
            <a:r>
              <a:rPr lang="sk-SK" sz="1400" dirty="0" smtClean="0"/>
              <a:t>sviatosť </a:t>
            </a:r>
            <a:r>
              <a:rPr lang="sk-SK" sz="1400" dirty="0" smtClean="0"/>
              <a:t>krstu (pochádzal z katolíckej, </a:t>
            </a:r>
            <a:r>
              <a:rPr lang="sk-SK" sz="1400" dirty="0" err="1" smtClean="0"/>
              <a:t>grécko-melchitskej</a:t>
            </a:r>
            <a:r>
              <a:rPr lang="sk-SK" sz="1400" dirty="0" smtClean="0"/>
              <a:t> rodiny). Ako 3-ročnému mu v priebehu troch mesiacov </a:t>
            </a:r>
            <a:endParaRPr lang="sk-SK" sz="1400" dirty="0" smtClean="0"/>
          </a:p>
          <a:p>
            <a:pPr algn="ctr"/>
            <a:r>
              <a:rPr lang="sk-SK" sz="1400" dirty="0" smtClean="0"/>
              <a:t>zomierajú </a:t>
            </a:r>
            <a:r>
              <a:rPr lang="sk-SK" sz="1400" dirty="0" smtClean="0"/>
              <a:t>rodičia a tak sa ho ujíma stará mama. V Palestíne bolo v tom čase mnoho sirôt, no Turecko, </a:t>
            </a:r>
            <a:endParaRPr lang="sk-SK" sz="1400" dirty="0" smtClean="0"/>
          </a:p>
          <a:p>
            <a:pPr algn="ctr"/>
            <a:r>
              <a:rPr lang="sk-SK" sz="1400" dirty="0" smtClean="0"/>
              <a:t>pod </a:t>
            </a:r>
            <a:r>
              <a:rPr lang="sk-SK" sz="1400" dirty="0" smtClean="0"/>
              <a:t>ktoré Palestína patrila už 1200 rokov, o neprejavovalo veľký záujem. Preto do </a:t>
            </a:r>
            <a:r>
              <a:rPr lang="sk-SK" sz="1400" dirty="0" err="1" smtClean="0"/>
              <a:t>Jeruzalema</a:t>
            </a:r>
            <a:r>
              <a:rPr lang="sk-SK" sz="1400" dirty="0" smtClean="0"/>
              <a:t> prichádza Taliansky </a:t>
            </a:r>
            <a:endParaRPr lang="sk-SK" sz="1400" dirty="0" smtClean="0"/>
          </a:p>
          <a:p>
            <a:pPr algn="ctr"/>
            <a:r>
              <a:rPr lang="sk-SK" sz="1400" dirty="0" smtClean="0"/>
              <a:t>kňaz </a:t>
            </a:r>
            <a:r>
              <a:rPr lang="sk-SK" sz="1400" dirty="0" smtClean="0"/>
              <a:t>don Anton </a:t>
            </a:r>
            <a:r>
              <a:rPr lang="sk-SK" sz="1400" dirty="0" err="1" smtClean="0"/>
              <a:t>Belloni</a:t>
            </a:r>
            <a:r>
              <a:rPr lang="sk-SK" sz="1400" dirty="0" smtClean="0"/>
              <a:t>, ktorý v ňom otvára </a:t>
            </a:r>
            <a:r>
              <a:rPr lang="sk-SK" sz="1400" dirty="0" err="1" smtClean="0"/>
              <a:t>domovi</a:t>
            </a:r>
            <a:r>
              <a:rPr lang="sk-SK" sz="1400" dirty="0" smtClean="0"/>
              <a:t> pre siroty. V roku 1888 prichádza Šimon do takéhoto domova </a:t>
            </a:r>
            <a:endParaRPr lang="sk-SK" sz="1400" dirty="0" smtClean="0"/>
          </a:p>
          <a:p>
            <a:pPr algn="ctr"/>
            <a:r>
              <a:rPr lang="sk-SK" sz="1400" dirty="0" smtClean="0"/>
              <a:t>v</a:t>
            </a:r>
            <a:r>
              <a:rPr lang="sk-SK" sz="1400" dirty="0" smtClean="0"/>
              <a:t> Betleheme, kde si veľmi rýchlo obľúbil už spomínaného don Antona. Chodí do školy a popritom pracuje v pekárni, </a:t>
            </a:r>
            <a:endParaRPr lang="sk-SK" sz="1400" dirty="0" smtClean="0"/>
          </a:p>
          <a:p>
            <a:pPr algn="ctr"/>
            <a:r>
              <a:rPr lang="sk-SK" sz="1400" dirty="0" smtClean="0"/>
              <a:t>kde </a:t>
            </a:r>
            <a:r>
              <a:rPr lang="sk-SK" sz="1400" dirty="0" smtClean="0"/>
              <a:t>sa naučí piecť chlieb a obsluhovať pec. V roku 1891 don Anton </a:t>
            </a:r>
            <a:r>
              <a:rPr lang="sk-SK" sz="1400" dirty="0" err="1" smtClean="0"/>
              <a:t>Belloni</a:t>
            </a:r>
            <a:r>
              <a:rPr lang="sk-SK" sz="1400" dirty="0" smtClean="0"/>
              <a:t> a všetci kňazi, ktorí mu pomáhali vstúpili </a:t>
            </a:r>
            <a:endParaRPr lang="sk-SK" sz="1400" dirty="0" smtClean="0"/>
          </a:p>
          <a:p>
            <a:pPr algn="ctr"/>
            <a:r>
              <a:rPr lang="sk-SK" sz="1400" dirty="0" smtClean="0"/>
              <a:t>do </a:t>
            </a:r>
            <a:r>
              <a:rPr lang="sk-SK" sz="1400" dirty="0" smtClean="0"/>
              <a:t>Saleziánskej kongregácie. Šimon sa práve v tomto roku rozhodne ostať pri don Antonovi a nasledovať jeho príklad </a:t>
            </a:r>
            <a:endParaRPr lang="sk-SK" sz="1400" dirty="0" smtClean="0"/>
          </a:p>
          <a:p>
            <a:pPr algn="ctr"/>
            <a:r>
              <a:rPr lang="sk-SK" sz="1400" dirty="0" smtClean="0"/>
              <a:t>služby </a:t>
            </a:r>
            <a:r>
              <a:rPr lang="sk-SK" sz="1400" dirty="0" smtClean="0"/>
              <a:t>sirotám. Vstupuje preto do rehoľnej školy - sirotinca v </a:t>
            </a:r>
            <a:r>
              <a:rPr lang="sk-SK" sz="1400" dirty="0" err="1" smtClean="0"/>
              <a:t>Beit</a:t>
            </a:r>
            <a:r>
              <a:rPr lang="sk-SK" sz="1400" dirty="0" smtClean="0"/>
              <a:t> </a:t>
            </a:r>
            <a:r>
              <a:rPr lang="sk-SK" sz="1400" dirty="0" err="1" smtClean="0"/>
              <a:t>Gemal</a:t>
            </a:r>
            <a:r>
              <a:rPr lang="sk-SK" sz="1400" dirty="0" smtClean="0"/>
              <a:t>, ktorú don Anton založil.  Noviciát absolvuje </a:t>
            </a:r>
            <a:endParaRPr lang="sk-SK" sz="1400" dirty="0" smtClean="0"/>
          </a:p>
          <a:p>
            <a:pPr algn="ctr"/>
            <a:r>
              <a:rPr lang="sk-SK" sz="1400" dirty="0" smtClean="0"/>
              <a:t>v</a:t>
            </a:r>
            <a:r>
              <a:rPr lang="sk-SK" sz="1400" dirty="0" smtClean="0"/>
              <a:t> roku 1895 v </a:t>
            </a:r>
            <a:r>
              <a:rPr lang="sk-SK" sz="1400" dirty="0" err="1" smtClean="0"/>
              <a:t>Cremisane</a:t>
            </a:r>
            <a:r>
              <a:rPr lang="sk-SK" sz="1400" dirty="0" smtClean="0"/>
              <a:t>  a ako 19 ročný sa stáva saleziánom. Dostáva poslušnosť do </a:t>
            </a:r>
            <a:r>
              <a:rPr lang="sk-SK" sz="1400" dirty="0" err="1" smtClean="0"/>
              <a:t>Beit</a:t>
            </a:r>
            <a:r>
              <a:rPr lang="sk-SK" sz="1400" dirty="0" smtClean="0"/>
              <a:t> </a:t>
            </a:r>
            <a:r>
              <a:rPr lang="sk-SK" sz="1400" dirty="0" err="1" smtClean="0"/>
              <a:t>Gemalu</a:t>
            </a:r>
            <a:r>
              <a:rPr lang="sk-SK" sz="1400" dirty="0" smtClean="0"/>
              <a:t>, kde prežije celý </a:t>
            </a:r>
            <a:endParaRPr lang="sk-SK" sz="1400" dirty="0" smtClean="0"/>
          </a:p>
          <a:p>
            <a:pPr algn="ctr"/>
            <a:r>
              <a:rPr lang="sk-SK" sz="1400" dirty="0" smtClean="0"/>
              <a:t>svoj </a:t>
            </a:r>
            <a:r>
              <a:rPr lang="sk-SK" sz="1400" dirty="0" smtClean="0"/>
              <a:t>život. Bolo to dávne opátstvo postavené na vŕšku, ktoré bolo vo všetkom sebestačné. Malo mlyn, pekáreň, </a:t>
            </a:r>
            <a:endParaRPr lang="sk-SK" sz="1400" dirty="0" smtClean="0"/>
          </a:p>
          <a:p>
            <a:pPr algn="ctr"/>
            <a:r>
              <a:rPr lang="sk-SK" sz="1400" dirty="0" smtClean="0"/>
              <a:t>lis </a:t>
            </a:r>
            <a:r>
              <a:rPr lang="sk-SK" sz="1400" dirty="0" smtClean="0"/>
              <a:t>na olivy a na hrozno, pivnice a sýpky. Šimon bol krehkej postavy, no mal pevnú vôľu, bol tichý, no prívetivý. </a:t>
            </a:r>
            <a:endParaRPr lang="sk-SK" sz="1400" dirty="0" smtClean="0"/>
          </a:p>
          <a:p>
            <a:pPr algn="ctr"/>
            <a:r>
              <a:rPr lang="sk-SK" sz="1400" dirty="0" smtClean="0"/>
              <a:t>Poverili </a:t>
            </a:r>
            <a:r>
              <a:rPr lang="sk-SK" sz="1400" dirty="0" smtClean="0"/>
              <a:t>ho mnohými vecami, ktoré sa zdali nezlučiteľné. Ráno miništroval, viedol meditáciu saleziánov, dozeral </a:t>
            </a:r>
            <a:endParaRPr lang="sk-SK" sz="1400" dirty="0" smtClean="0"/>
          </a:p>
          <a:p>
            <a:pPr algn="ctr"/>
            <a:r>
              <a:rPr lang="sk-SK" sz="1400" dirty="0" smtClean="0"/>
              <a:t>na </a:t>
            </a:r>
            <a:r>
              <a:rPr lang="sk-SK" sz="1400" dirty="0" smtClean="0"/>
              <a:t>chlapcov – siroty v kostole, v škole bol ich učiteľom, pripravoval deti na 1. sv. prijímanie, mal na starosti malý </a:t>
            </a:r>
            <a:endParaRPr lang="sk-SK" sz="1400" dirty="0" smtClean="0"/>
          </a:p>
          <a:p>
            <a:pPr algn="ctr"/>
            <a:r>
              <a:rPr lang="sk-SK" sz="1400" dirty="0" smtClean="0"/>
              <a:t>obchod</a:t>
            </a:r>
            <a:r>
              <a:rPr lang="sk-SK" sz="1400" dirty="0" smtClean="0"/>
              <a:t>, kde tamojší sedliaci kupovali to najnutnejšie, bol ošetrovateľom chorých, mal na starosti pečenie chleba </a:t>
            </a:r>
            <a:r>
              <a:rPr lang="sk-SK" sz="1400" dirty="0" smtClean="0"/>
              <a:t>a</a:t>
            </a:r>
          </a:p>
          <a:p>
            <a:pPr algn="ctr"/>
            <a:r>
              <a:rPr lang="sk-SK" sz="1400" dirty="0" smtClean="0"/>
              <a:t>dozeral </a:t>
            </a:r>
            <a:r>
              <a:rPr lang="sk-SK" sz="1400" dirty="0" smtClean="0"/>
              <a:t>na jediný mlyn na okolí, kde sa chodilo mlieť zo vzdialenosti 30 km. Pri všetkých týchto prácach dokázal Šimon </a:t>
            </a:r>
            <a:endParaRPr lang="sk-SK" sz="1400" dirty="0" smtClean="0"/>
          </a:p>
          <a:p>
            <a:pPr algn="ctr"/>
            <a:r>
              <a:rPr lang="sk-SK" sz="1400" dirty="0" smtClean="0"/>
              <a:t>spojiť </a:t>
            </a:r>
            <a:r>
              <a:rPr lang="sk-SK" sz="1400" dirty="0" smtClean="0"/>
              <a:t>neúnavnú pracovitosť a láskavú zdvorilosť. Pracovať v mlyne znamenalo nachádzať sa v srdci celej oblasti. Každý </a:t>
            </a:r>
            <a:endParaRPr lang="sk-SK" sz="1400" dirty="0" smtClean="0"/>
          </a:p>
          <a:p>
            <a:pPr algn="ctr"/>
            <a:r>
              <a:rPr lang="sk-SK" sz="1400" dirty="0" smtClean="0"/>
              <a:t>deň </a:t>
            </a:r>
            <a:r>
              <a:rPr lang="sk-SK" sz="1400" dirty="0" smtClean="0"/>
              <a:t>tam z okolitých 50 dedín prichádzala karavána mulíc a tiav z vrecami pšenice. Na dvore mlyna ľudia pri čakaní </a:t>
            </a:r>
            <a:endParaRPr lang="sk-SK" sz="1400" dirty="0" smtClean="0"/>
          </a:p>
          <a:p>
            <a:pPr algn="ctr"/>
            <a:r>
              <a:rPr lang="sk-SK" sz="1400" dirty="0" smtClean="0"/>
              <a:t>v</a:t>
            </a:r>
            <a:r>
              <a:rPr lang="sk-SK" sz="1400" dirty="0" smtClean="0"/>
              <a:t> rade často obchodovali, menili si správy a niekedy tam vznikli aj búrlivé spory. Keď Šimon začul ostrú výmenu </a:t>
            </a:r>
            <a:endParaRPr lang="sk-SK" sz="1400" dirty="0" smtClean="0"/>
          </a:p>
          <a:p>
            <a:pPr algn="ctr"/>
            <a:r>
              <a:rPr lang="sk-SK" sz="1400" dirty="0" smtClean="0"/>
              <a:t>názorov</a:t>
            </a:r>
            <a:r>
              <a:rPr lang="sk-SK" sz="1400" dirty="0" smtClean="0"/>
              <a:t>, postavil sa medzi rozvadených aj s rizikom, že ho dobodajú, </a:t>
            </a:r>
            <a:r>
              <a:rPr lang="sk-SK" sz="1400" dirty="0" smtClean="0"/>
              <a:t>no </a:t>
            </a:r>
            <a:r>
              <a:rPr lang="sk-SK" sz="1400" dirty="0" smtClean="0"/>
              <a:t>vždy sa mu podarilo spor urovnať. Niekedy </a:t>
            </a:r>
            <a:endParaRPr lang="sk-SK" sz="1400" dirty="0" smtClean="0"/>
          </a:p>
          <a:p>
            <a:pPr algn="ctr"/>
            <a:r>
              <a:rPr lang="sk-SK" sz="1400" dirty="0" smtClean="0"/>
              <a:t>karhal </a:t>
            </a:r>
            <a:r>
              <a:rPr lang="sk-SK" sz="1400" dirty="0" smtClean="0"/>
              <a:t>aj prísne, ale nikoho neurazil. Hovorili o ňom, že je otcom všetkých a dôverovali mu. Medzi ľuďmi sa šírilo: </a:t>
            </a:r>
            <a:endParaRPr lang="sk-SK" sz="1400" dirty="0" smtClean="0"/>
          </a:p>
          <a:p>
            <a:pPr algn="ctr"/>
            <a:r>
              <a:rPr lang="sk-SK" sz="1400" dirty="0" smtClean="0"/>
              <a:t>„</a:t>
            </a:r>
            <a:r>
              <a:rPr lang="sk-SK" sz="1400" dirty="0" smtClean="0"/>
              <a:t>Po Alahovi je </a:t>
            </a:r>
            <a:r>
              <a:rPr lang="sk-SK" sz="1400" dirty="0" err="1" smtClean="0"/>
              <a:t>Srugi</a:t>
            </a:r>
            <a:r>
              <a:rPr lang="sk-SK" sz="1400" dirty="0" smtClean="0"/>
              <a:t>.“ Šimon v každom videl svojho brata. Aj o hašterivých, bitkároch či zlodejoch hovoril: „Aj oni </a:t>
            </a:r>
            <a:endParaRPr lang="sk-SK" sz="1400" dirty="0" smtClean="0"/>
          </a:p>
          <a:p>
            <a:pPr algn="ctr"/>
            <a:r>
              <a:rPr lang="sk-SK" sz="1400" dirty="0" smtClean="0"/>
              <a:t>sú </a:t>
            </a:r>
            <a:r>
              <a:rPr lang="sk-SK" sz="1400" dirty="0" smtClean="0"/>
              <a:t>Božie deti.“ Nazývali ho dokonca </a:t>
            </a:r>
            <a:r>
              <a:rPr lang="sk-SK" sz="1400" dirty="0" err="1" smtClean="0"/>
              <a:t>muallem</a:t>
            </a:r>
            <a:r>
              <a:rPr lang="sk-SK" sz="1400" dirty="0" smtClean="0"/>
              <a:t>, t. j. učiteľ a aj moslimovia sa pri ňom postupne naučili vyslovovať </a:t>
            </a:r>
            <a:endParaRPr lang="sk-SK" sz="1400" dirty="0" smtClean="0"/>
          </a:p>
          <a:p>
            <a:pPr algn="ctr"/>
            <a:r>
              <a:rPr lang="sk-SK" sz="1400" dirty="0" smtClean="0"/>
              <a:t>mená </a:t>
            </a:r>
            <a:r>
              <a:rPr lang="sk-SK" sz="1400" dirty="0" smtClean="0"/>
              <a:t>Ježiš a Mária často a s úctou. </a:t>
            </a:r>
            <a:endParaRPr lang="sk-SK" sz="14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467544" y="764704"/>
            <a:ext cx="8421408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1400" dirty="0" smtClean="0"/>
              <a:t>Mnohí s tých, čo prichádzali do mlyna sa triasli v malarickej horúčke, niektorí mali otvorené a zanedbané rany </a:t>
            </a:r>
            <a:endParaRPr lang="sk-SK" sz="1400" dirty="0" smtClean="0"/>
          </a:p>
          <a:p>
            <a:pPr algn="ctr"/>
            <a:r>
              <a:rPr lang="sk-SK" sz="1400" dirty="0" smtClean="0"/>
              <a:t>a</a:t>
            </a:r>
            <a:r>
              <a:rPr lang="sk-SK" sz="1400" dirty="0" smtClean="0"/>
              <a:t> tak sa Šimon postupne stáva ošetrovateľom všetkých. Pracoval s injekciami, mastičkami a liekmi s bylín. Denne </a:t>
            </a:r>
            <a:endParaRPr lang="sk-SK" sz="1400" dirty="0" smtClean="0"/>
          </a:p>
          <a:p>
            <a:pPr algn="ctr"/>
            <a:r>
              <a:rPr lang="sk-SK" sz="1400" dirty="0" smtClean="0"/>
              <a:t>k </a:t>
            </a:r>
            <a:r>
              <a:rPr lang="sk-SK" sz="1400" dirty="0" smtClean="0"/>
              <a:t>nemu prichádzalo asi 100 chorých a tak sa z </a:t>
            </a:r>
            <a:r>
              <a:rPr lang="sk-SK" sz="1400" dirty="0" err="1" smtClean="0"/>
              <a:t>muallema</a:t>
            </a:r>
            <a:r>
              <a:rPr lang="sk-SK" sz="1400" dirty="0" smtClean="0"/>
              <a:t> stáva </a:t>
            </a:r>
            <a:r>
              <a:rPr lang="sk-SK" sz="1400" dirty="0" err="1" smtClean="0"/>
              <a:t>hakim</a:t>
            </a:r>
            <a:r>
              <a:rPr lang="sk-SK" sz="1400" dirty="0" smtClean="0"/>
              <a:t> – lekár. Kto mohol, zaplatil, kto nemohol, </a:t>
            </a:r>
            <a:endParaRPr lang="sk-SK" sz="1400" dirty="0" smtClean="0"/>
          </a:p>
          <a:p>
            <a:pPr algn="ctr"/>
            <a:r>
              <a:rPr lang="sk-SK" sz="1400" dirty="0" smtClean="0"/>
              <a:t>poďakoval </a:t>
            </a:r>
            <a:r>
              <a:rPr lang="sk-SK" sz="1400" dirty="0" smtClean="0"/>
              <a:t>sa slovami: „Nech žije Ježiš!“ Bol to totiž </a:t>
            </a:r>
            <a:r>
              <a:rPr lang="sk-SK" sz="1400" dirty="0" err="1" smtClean="0"/>
              <a:t>Srugiho</a:t>
            </a:r>
            <a:r>
              <a:rPr lang="sk-SK" sz="1400" dirty="0" smtClean="0"/>
              <a:t> najobľúbenejší pozdrav. V roku 1939 vypukla druhá </a:t>
            </a:r>
            <a:endParaRPr lang="sk-SK" sz="1400" dirty="0" smtClean="0"/>
          </a:p>
          <a:p>
            <a:pPr algn="ctr"/>
            <a:r>
              <a:rPr lang="sk-SK" sz="1400" dirty="0" smtClean="0"/>
              <a:t>svetová </a:t>
            </a:r>
            <a:r>
              <a:rPr lang="sk-SK" sz="1400" dirty="0" smtClean="0"/>
              <a:t>vojna. 10. 6. 1940 vstúpilo Taliansko do vojny proti Francúzsku a Anglicku. Saleziánov uväznili, a tak veľká </a:t>
            </a:r>
            <a:endParaRPr lang="sk-SK" sz="1400" dirty="0" smtClean="0"/>
          </a:p>
          <a:p>
            <a:pPr algn="ctr"/>
            <a:r>
              <a:rPr lang="sk-SK" sz="1400" dirty="0" smtClean="0"/>
              <a:t>časť </a:t>
            </a:r>
            <a:r>
              <a:rPr lang="sk-SK" sz="1400" dirty="0" smtClean="0"/>
              <a:t>práce ostala na pleciach Šimona. Mal 63 rokov a už rok trpel na maláriu a na obojstranný zápal pľúc. </a:t>
            </a:r>
            <a:endParaRPr lang="sk-SK" sz="1400" dirty="0" smtClean="0"/>
          </a:p>
          <a:p>
            <a:pPr algn="ctr"/>
            <a:r>
              <a:rPr lang="sk-SK" sz="1400" dirty="0" smtClean="0"/>
              <a:t>V</a:t>
            </a:r>
            <a:r>
              <a:rPr lang="sk-SK" sz="1400" dirty="0" smtClean="0"/>
              <a:t> októbri 1943 ho kašeľ a astma uväznili v jeho izbičke. Keď mu raz bolo ťažko, povedal: „Je to strašné, </a:t>
            </a:r>
            <a:endParaRPr lang="sk-SK" sz="1400" dirty="0" smtClean="0"/>
          </a:p>
          <a:p>
            <a:pPr algn="ctr"/>
            <a:r>
              <a:rPr lang="sk-SK" sz="1400" dirty="0" smtClean="0"/>
              <a:t>keď </a:t>
            </a:r>
            <a:r>
              <a:rPr lang="sk-SK" sz="1400" dirty="0" smtClean="0"/>
              <a:t>človek nemôže dýchať. Ale ako chce Pán, tak je to dobré. “ Zomrel sám vo svojej izbe v noci z 26. </a:t>
            </a:r>
            <a:endParaRPr lang="sk-SK" sz="1400" dirty="0" smtClean="0"/>
          </a:p>
          <a:p>
            <a:pPr algn="ctr"/>
            <a:r>
              <a:rPr lang="sk-SK" sz="1400" dirty="0" smtClean="0"/>
              <a:t>na </a:t>
            </a:r>
            <a:r>
              <a:rPr lang="sk-SK" sz="1400" dirty="0" smtClean="0"/>
              <a:t>27. novembra 1943. Moslimský sedliaci ho niesli na cintorín a pritom si smutne povrávali: „Po Alahovi </a:t>
            </a:r>
            <a:endParaRPr lang="sk-SK" sz="1400" dirty="0" smtClean="0"/>
          </a:p>
          <a:p>
            <a:pPr algn="ctr"/>
            <a:r>
              <a:rPr lang="sk-SK" sz="1400" dirty="0" smtClean="0"/>
              <a:t>bol </a:t>
            </a:r>
            <a:r>
              <a:rPr lang="sk-SK" sz="1400" dirty="0" err="1" smtClean="0"/>
              <a:t>Srugi</a:t>
            </a:r>
            <a:r>
              <a:rPr lang="sk-SK" sz="1400" dirty="0" smtClean="0"/>
              <a:t>..., ako more lásky.“ Posledný komentár moslimských hodnostárov, ktorí prišli na jeho pohreb, </a:t>
            </a:r>
            <a:endParaRPr lang="sk-SK" sz="1400" dirty="0" smtClean="0"/>
          </a:p>
          <a:p>
            <a:pPr algn="ctr"/>
            <a:r>
              <a:rPr lang="sk-SK" sz="1400" dirty="0" smtClean="0"/>
              <a:t>bol</a:t>
            </a:r>
            <a:r>
              <a:rPr lang="sk-SK" sz="1400" dirty="0" smtClean="0"/>
              <a:t>: „Škoda, že bol kresťan! </a:t>
            </a:r>
            <a:r>
              <a:rPr lang="sk-SK" sz="1400" dirty="0" err="1" smtClean="0"/>
              <a:t>Muallem</a:t>
            </a:r>
            <a:r>
              <a:rPr lang="sk-SK" sz="1400" dirty="0" smtClean="0"/>
              <a:t> </a:t>
            </a:r>
            <a:r>
              <a:rPr lang="sk-SK" sz="1400" dirty="0" err="1" smtClean="0"/>
              <a:t>Srugi</a:t>
            </a:r>
            <a:r>
              <a:rPr lang="sk-SK" sz="1400" dirty="0" smtClean="0"/>
              <a:t> by bol býval dokonalým </a:t>
            </a:r>
            <a:r>
              <a:rPr lang="sk-SK" sz="1400" dirty="0" err="1" smtClean="0"/>
              <a:t>nuezulmanským</a:t>
            </a:r>
            <a:r>
              <a:rPr lang="sk-SK" sz="1400" dirty="0" smtClean="0"/>
              <a:t> svätcom, hodným všetkej </a:t>
            </a:r>
            <a:endParaRPr lang="sk-SK" sz="1400" dirty="0" smtClean="0"/>
          </a:p>
          <a:p>
            <a:pPr algn="ctr"/>
            <a:r>
              <a:rPr lang="sk-SK" sz="1400" dirty="0" smtClean="0"/>
              <a:t>našej </a:t>
            </a:r>
            <a:r>
              <a:rPr lang="sk-SK" sz="1400" dirty="0" smtClean="0"/>
              <a:t>úcty.“ Don </a:t>
            </a:r>
            <a:r>
              <a:rPr lang="sk-SK" sz="1400" dirty="0" err="1" smtClean="0"/>
              <a:t>Rua</a:t>
            </a:r>
            <a:r>
              <a:rPr lang="sk-SK" sz="1400" dirty="0" smtClean="0"/>
              <a:t> vyjadril už v roku 1908 svoje presvedčenie o jeho svätosti. Rovnako sa o </a:t>
            </a:r>
            <a:r>
              <a:rPr lang="sk-SK" sz="1400" dirty="0" err="1" smtClean="0"/>
              <a:t>Srugim</a:t>
            </a:r>
            <a:r>
              <a:rPr lang="sk-SK" sz="1400" dirty="0" smtClean="0"/>
              <a:t> vyjadril </a:t>
            </a:r>
            <a:endParaRPr lang="sk-SK" sz="1400" dirty="0" smtClean="0"/>
          </a:p>
          <a:p>
            <a:pPr algn="ctr"/>
            <a:r>
              <a:rPr lang="sk-SK" sz="1400" dirty="0" smtClean="0"/>
              <a:t>aj </a:t>
            </a:r>
            <a:r>
              <a:rPr lang="sk-SK" sz="1400" dirty="0" smtClean="0"/>
              <a:t>jeruzalemský patriarcha Mons. </a:t>
            </a:r>
            <a:r>
              <a:rPr lang="sk-SK" sz="1400" dirty="0" err="1" smtClean="0"/>
              <a:t>Luigi</a:t>
            </a:r>
            <a:r>
              <a:rPr lang="sk-SK" sz="1400" dirty="0" smtClean="0"/>
              <a:t> </a:t>
            </a:r>
            <a:r>
              <a:rPr lang="sk-SK" sz="1400" dirty="0" err="1" smtClean="0"/>
              <a:t>Barlassina</a:t>
            </a:r>
            <a:r>
              <a:rPr lang="sk-SK" sz="1400" dirty="0" smtClean="0"/>
              <a:t>. Obidvaja odporúčali, aby ho sledovali zblízka a zapisovali </a:t>
            </a:r>
            <a:endParaRPr lang="sk-SK" sz="1400" dirty="0" smtClean="0"/>
          </a:p>
          <a:p>
            <a:pPr algn="ctr"/>
            <a:r>
              <a:rPr lang="sk-SK" sz="1400" dirty="0" smtClean="0"/>
              <a:t>jeho </a:t>
            </a:r>
            <a:r>
              <a:rPr lang="sk-SK" sz="1400" dirty="0" smtClean="0"/>
              <a:t>čnostné skutky. „Je na povzbudenie všetkým“, zdôrazňoval don </a:t>
            </a:r>
            <a:r>
              <a:rPr lang="sk-SK" sz="1400" dirty="0" err="1" smtClean="0"/>
              <a:t>Luigi</a:t>
            </a:r>
            <a:r>
              <a:rPr lang="sk-SK" sz="1400" dirty="0" smtClean="0"/>
              <a:t> </a:t>
            </a:r>
            <a:r>
              <a:rPr lang="sk-SK" sz="1400" dirty="0" err="1" smtClean="0"/>
              <a:t>Sutera</a:t>
            </a:r>
            <a:r>
              <a:rPr lang="sk-SK" sz="1400" dirty="0" smtClean="0"/>
              <a:t>. V roku 1931 don L. </a:t>
            </a:r>
            <a:r>
              <a:rPr lang="sk-SK" sz="1400" dirty="0" err="1" smtClean="0"/>
              <a:t>Nigra</a:t>
            </a:r>
            <a:r>
              <a:rPr lang="sk-SK" sz="1400" dirty="0" smtClean="0"/>
              <a:t>, </a:t>
            </a:r>
            <a:endParaRPr lang="sk-SK" sz="1400" dirty="0" smtClean="0"/>
          </a:p>
          <a:p>
            <a:pPr algn="ctr"/>
            <a:r>
              <a:rPr lang="sk-SK" sz="1400" dirty="0" smtClean="0"/>
              <a:t>ďalší </a:t>
            </a:r>
            <a:r>
              <a:rPr lang="sk-SK" sz="1400" dirty="0" smtClean="0"/>
              <a:t>saleziánsky provinciál podčiarkol: „Všetci ho pokladajú za svätého.“ Titul ctihodný má od 2. 4. 1993.</a:t>
            </a:r>
            <a:endParaRPr lang="sk-SK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153</Words>
  <Application>Microsoft Office PowerPoint</Application>
  <PresentationFormat>Prezentácia na obrazovke (4:3)</PresentationFormat>
  <Paragraphs>78</Paragraphs>
  <Slides>21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21</vt:i4>
      </vt:variant>
    </vt:vector>
  </HeadingPairs>
  <TitlesOfParts>
    <vt:vector size="22" baseType="lpstr">
      <vt:lpstr>Motív Office</vt:lpstr>
      <vt:lpstr>Ctihodný Šimon Srugi  15.4. 1877 – 27.11.1943  Narodil sa v krajine Pána Ježiša – stal sa sluhom všetkých!</vt:lpstr>
      <vt:lpstr>Snímka 2</vt:lpstr>
      <vt:lpstr>Snímka 3</vt:lpstr>
      <vt:lpstr>Snímka 4</vt:lpstr>
      <vt:lpstr>Snímka 5</vt:lpstr>
      <vt:lpstr>Snímka 6</vt:lpstr>
      <vt:lpstr>S prvoprijimajúcimi</vt:lpstr>
      <vt:lpstr>Snímka 8</vt:lpstr>
      <vt:lpstr>Snímka 9</vt:lpstr>
      <vt:lpstr>Snímka 10</vt:lpstr>
      <vt:lpstr>Snímka 11</vt:lpstr>
      <vt:lpstr>Snímka 12</vt:lpstr>
      <vt:lpstr>Snímka 13</vt:lpstr>
      <vt:lpstr>Snímka 14</vt:lpstr>
      <vt:lpstr>Snímka 15</vt:lpstr>
      <vt:lpstr>Snímka 16</vt:lpstr>
      <vt:lpstr>Snímka 17</vt:lpstr>
      <vt:lpstr>Snímka 18</vt:lpstr>
      <vt:lpstr>Snímka 19</vt:lpstr>
      <vt:lpstr>Snímka 20</vt:lpstr>
      <vt:lpstr>Snímka 21</vt:lpstr>
    </vt:vector>
  </TitlesOfParts>
  <Company>SDB Poprad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Blahoslavený Alojz Variara  15.1. 1875 – 1.2.1923  Rozhodol sa žiť medzi malomocnými a priniesol tam radosť! </dc:title>
  <dc:creator>SDB</dc:creator>
  <cp:lastModifiedBy>Ekonom</cp:lastModifiedBy>
  <cp:revision>31</cp:revision>
  <dcterms:created xsi:type="dcterms:W3CDTF">2010-10-07T17:42:25Z</dcterms:created>
  <dcterms:modified xsi:type="dcterms:W3CDTF">2011-04-13T08:21:43Z</dcterms:modified>
</cp:coreProperties>
</file>